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8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71" r:id="rId12"/>
    <p:sldId id="273" r:id="rId13"/>
    <p:sldId id="274" r:id="rId14"/>
    <p:sldId id="266" r:id="rId15"/>
  </p:sldIdLst>
  <p:sldSz cx="18288000" cy="10287000"/>
  <p:notesSz cx="6858000" cy="9144000"/>
  <p:embeddedFontLst>
    <p:embeddedFont>
      <p:font typeface="Baloo Bhaijaan 2" pitchFamily="2" charset="-78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 Light Bold" panose="020B080603050402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0B0"/>
    <a:srgbClr val="46B6FF"/>
    <a:srgbClr val="E5E5E5"/>
    <a:srgbClr val="307CAE"/>
    <a:srgbClr val="45B2FA"/>
    <a:srgbClr val="42AAEF"/>
    <a:srgbClr val="23C668"/>
    <a:srgbClr val="187940"/>
    <a:srgbClr val="28FC85"/>
    <a:srgbClr val="26E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EC155-84E4-4252-9BDA-0370F21D4CFD}" v="8" dt="2022-05-09T19:22:03.540"/>
    <p1510:client id="{62267769-0F0E-4F4A-B3C8-9AD7D0372114}" v="1537" dt="2022-05-09T20:43:22.059"/>
    <p1510:client id="{74A80885-E477-C731-A9BD-472B75D67A92}" v="318" dt="2022-05-09T20:40:40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92" autoAdjust="0"/>
  </p:normalViewPr>
  <p:slideViewPr>
    <p:cSldViewPr>
      <p:cViewPr>
        <p:scale>
          <a:sx n="52" d="100"/>
          <a:sy n="52" d="100"/>
        </p:scale>
        <p:origin x="136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89C6B-3DD9-8741-8FAD-AA26F29BB72B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18CA7-BDEE-3F46-8797-536A3E05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1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18CA7-BDEE-3F46-8797-536A3E0577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1940ACD-770E-6BCB-87C7-1F7DEBEA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08" y="2887692"/>
            <a:ext cx="5525218" cy="5525218"/>
          </a:xfrm>
          <a:prstGeom prst="rect">
            <a:avLst/>
          </a:prstGeom>
        </p:spPr>
      </p:pic>
      <p:pic>
        <p:nvPicPr>
          <p:cNvPr id="5" name="Picture 5" descr="A picture containing text, arch, railroad tunnel, hole&#10;&#10;Description automatically generated">
            <a:extLst>
              <a:ext uri="{FF2B5EF4-FFF2-40B4-BE49-F238E27FC236}">
                <a16:creationId xmlns:a16="http://schemas.microsoft.com/office/drawing/2014/main" id="{CA326277-681E-4A1C-4D5B-AF05E88E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362" y="1191608"/>
            <a:ext cx="3756804" cy="4431652"/>
          </a:xfrm>
          <a:prstGeom prst="rect">
            <a:avLst/>
          </a:prstGeom>
        </p:spPr>
      </p:pic>
      <p:pic>
        <p:nvPicPr>
          <p:cNvPr id="6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2AA2F58F-4BCD-1ECB-D882-B9EF4ADD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235" y="5387077"/>
            <a:ext cx="6085935" cy="1565540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A2B50643-BB01-E9A2-D3A5-811A9EB67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990" y="5527214"/>
            <a:ext cx="8264106" cy="1544690"/>
          </a:xfrm>
          <a:prstGeom prst="rect">
            <a:avLst/>
          </a:prstGeom>
        </p:spPr>
      </p:pic>
      <p:pic>
        <p:nvPicPr>
          <p:cNvPr id="11" name="Picture 11" descr="Shape, icon, circle&#10;&#10;Description automatically generated">
            <a:extLst>
              <a:ext uri="{FF2B5EF4-FFF2-40B4-BE49-F238E27FC236}">
                <a16:creationId xmlns:a16="http://schemas.microsoft.com/office/drawing/2014/main" id="{2172F2C6-D00C-F83B-7B69-4A29EDA67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154" y="3618271"/>
            <a:ext cx="1902125" cy="1260477"/>
          </a:xfrm>
          <a:prstGeom prst="rect">
            <a:avLst/>
          </a:prstGeom>
        </p:spPr>
      </p:pic>
      <p:pic>
        <p:nvPicPr>
          <p:cNvPr id="12" name="Picture 12" descr="Shape, icon, circle&#10;&#10;Description automatically generated">
            <a:extLst>
              <a:ext uri="{FF2B5EF4-FFF2-40B4-BE49-F238E27FC236}">
                <a16:creationId xmlns:a16="http://schemas.microsoft.com/office/drawing/2014/main" id="{0EE3209F-D82D-49EC-6CAD-55ECED5D2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9702" y="3956671"/>
            <a:ext cx="1966823" cy="1511014"/>
          </a:xfrm>
          <a:prstGeom prst="rect">
            <a:avLst/>
          </a:prstGeom>
        </p:spPr>
      </p:pic>
      <p:pic>
        <p:nvPicPr>
          <p:cNvPr id="13" name="Picture 13" descr="A picture containing vector graphics, silhouette, arch&#10;&#10;Description automatically generated">
            <a:extLst>
              <a:ext uri="{FF2B5EF4-FFF2-40B4-BE49-F238E27FC236}">
                <a16:creationId xmlns:a16="http://schemas.microsoft.com/office/drawing/2014/main" id="{19BBA849-9A3F-D3AF-33F9-1F8C4F05B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4978" y="8217033"/>
            <a:ext cx="3950898" cy="2673442"/>
          </a:xfrm>
          <a:prstGeom prst="rect">
            <a:avLst/>
          </a:prstGeom>
        </p:spPr>
      </p:pic>
      <p:pic>
        <p:nvPicPr>
          <p:cNvPr id="15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4E9D378-0AB2-94ED-EC79-14F0A773B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75" y="428142"/>
            <a:ext cx="1945257" cy="2464888"/>
          </a:xfrm>
          <a:prstGeom prst="rect">
            <a:avLst/>
          </a:prstGeom>
        </p:spPr>
      </p:pic>
      <p:pic>
        <p:nvPicPr>
          <p:cNvPr id="16" name="Picture 5" descr="A picture containing text, arch, railroad tunnel, hole&#10;&#10;Description automatically generated">
            <a:extLst>
              <a:ext uri="{FF2B5EF4-FFF2-40B4-BE49-F238E27FC236}">
                <a16:creationId xmlns:a16="http://schemas.microsoft.com/office/drawing/2014/main" id="{78FFCBA4-B10C-02A5-A361-0721EAAF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280000">
            <a:off x="16420380" y="-1865971"/>
            <a:ext cx="3756804" cy="443165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DBB74581-66D4-6B92-1B36-BA1B98DD6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0" y="342900"/>
            <a:ext cx="4705709" cy="12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8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8343148">
            <a:off x="-1723953" y="-231398"/>
            <a:ext cx="4783846" cy="2520197"/>
            <a:chOff x="0" y="0"/>
            <a:chExt cx="1610360" cy="848360"/>
          </a:xfrm>
        </p:grpSpPr>
        <p:sp>
          <p:nvSpPr>
            <p:cNvPr id="3" name="Freeform 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19794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8703391"/>
            <a:ext cx="3898098" cy="2053572"/>
            <a:chOff x="0" y="0"/>
            <a:chExt cx="1610360" cy="848360"/>
          </a:xfrm>
        </p:grpSpPr>
        <p:sp>
          <p:nvSpPr>
            <p:cNvPr id="5" name="Freeform 5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19794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64570" y="971550"/>
            <a:ext cx="15094730" cy="85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47"/>
              </a:lnSpc>
            </a:pPr>
            <a:r>
              <a:rPr lang="en-US" sz="59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أدوات</a:t>
            </a:r>
            <a:r>
              <a:rPr lang="en-US" sz="59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59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مساعدة</a:t>
            </a:r>
            <a:r>
              <a:rPr lang="en-US" sz="59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59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في</a:t>
            </a:r>
            <a:r>
              <a:rPr lang="en-US" sz="59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59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تنفيذ</a:t>
            </a:r>
            <a:r>
              <a:rPr lang="en-US" sz="59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59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المشروع</a:t>
            </a:r>
            <a:endParaRPr lang="en-US" sz="59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82194" y="2936073"/>
            <a:ext cx="15377106" cy="38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47317-E00F-A542-8BB6-2AD4FBF00D7B}"/>
              </a:ext>
            </a:extLst>
          </p:cNvPr>
          <p:cNvSpPr txBox="1"/>
          <p:nvPr/>
        </p:nvSpPr>
        <p:spPr>
          <a:xfrm>
            <a:off x="1882194" y="3406618"/>
            <a:ext cx="15377106" cy="479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Low" rtl="1">
              <a:lnSpc>
                <a:spcPts val="4659"/>
              </a:lnSpc>
            </a:pPr>
            <a:r>
              <a:rPr lang="en-US" sz="3584" dirty="0" err="1">
                <a:solidFill>
                  <a:srgbClr val="183D55"/>
                </a:solidFill>
                <a:cs typeface="Tajawal"/>
              </a:rPr>
              <a:t>نظرا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لضعف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التصنيفات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المرتبطة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بالبيانات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،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فقد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تم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بناء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أدوات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برمجية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خاصة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تساعد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في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تنقيح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البيانات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وتصفيتها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وتصنيفها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لتساهم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في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معالجة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وتطوير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تقنيات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الذكاء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الاصطناعي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وتوظفها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حسب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ما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هو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مطلوب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من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المشروع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 </a:t>
            </a:r>
            <a:r>
              <a:rPr lang="en-US" sz="3584" dirty="0" err="1">
                <a:solidFill>
                  <a:srgbClr val="183D55"/>
                </a:solidFill>
                <a:cs typeface="Tajawal"/>
              </a:rPr>
              <a:t>مثل</a:t>
            </a:r>
            <a:r>
              <a:rPr lang="en-US" sz="3584" dirty="0">
                <a:solidFill>
                  <a:srgbClr val="183D55"/>
                </a:solidFill>
                <a:cs typeface="Tajawal"/>
              </a:rPr>
              <a:t>:</a:t>
            </a:r>
          </a:p>
          <a:p>
            <a:pPr marL="571500" indent="-571500" algn="justLow" rtl="1">
              <a:lnSpc>
                <a:spcPts val="4659"/>
              </a:lnSpc>
              <a:buFont typeface="Arial" panose="020B0604020202020204" pitchFamily="34" charset="0"/>
              <a:buChar char="•"/>
            </a:pPr>
            <a:r>
              <a:rPr lang="ar-SA" sz="3584" dirty="0">
                <a:solidFill>
                  <a:srgbClr val="183D55"/>
                </a:solidFill>
                <a:cs typeface="Tajawal"/>
              </a:rPr>
              <a:t>أداة استخراج الكتابة العروضية</a:t>
            </a:r>
          </a:p>
          <a:p>
            <a:pPr marL="571500" indent="-571500" algn="justLow" rtl="1">
              <a:lnSpc>
                <a:spcPts val="4659"/>
              </a:lnSpc>
              <a:buFont typeface="Arial" panose="020B0604020202020204" pitchFamily="34" charset="0"/>
              <a:buChar char="•"/>
            </a:pPr>
            <a:r>
              <a:rPr lang="ar-SA" sz="3584" dirty="0">
                <a:solidFill>
                  <a:srgbClr val="183D55"/>
                </a:solidFill>
                <a:cs typeface="Tajawal"/>
              </a:rPr>
              <a:t>أداة  استخراج الترميز</a:t>
            </a:r>
          </a:p>
          <a:p>
            <a:pPr marL="571500" indent="-571500" algn="justLow" rtl="1">
              <a:lnSpc>
                <a:spcPts val="4659"/>
              </a:lnSpc>
              <a:buFont typeface="Arial" panose="020B0604020202020204" pitchFamily="34" charset="0"/>
              <a:buChar char="•"/>
            </a:pPr>
            <a:r>
              <a:rPr lang="ar-SA" sz="3584" dirty="0">
                <a:solidFill>
                  <a:srgbClr val="183D55"/>
                </a:solidFill>
                <a:cs typeface="Tajawal"/>
              </a:rPr>
              <a:t>أداة  استخراج القافية مع الترميز وحرف الروي</a:t>
            </a:r>
          </a:p>
          <a:p>
            <a:pPr marL="571500" indent="-571500" algn="justLow" rtl="1">
              <a:lnSpc>
                <a:spcPts val="4659"/>
              </a:lnSpc>
              <a:buFont typeface="Arial" panose="020B0604020202020204" pitchFamily="34" charset="0"/>
              <a:buChar char="•"/>
            </a:pPr>
            <a:r>
              <a:rPr lang="ar-SA" sz="3584" dirty="0">
                <a:solidFill>
                  <a:srgbClr val="183D55"/>
                </a:solidFill>
                <a:cs typeface="Tajawal"/>
              </a:rPr>
              <a:t>أداة  استخراج الزحافات والعلل</a:t>
            </a:r>
            <a:endParaRPr lang="en-US" sz="3584" dirty="0">
              <a:solidFill>
                <a:srgbClr val="183D55"/>
              </a:solidFill>
              <a:cs typeface="Tajawal"/>
            </a:endParaRPr>
          </a:p>
          <a:p>
            <a:pPr algn="justLow" rtl="1">
              <a:lnSpc>
                <a:spcPts val="4659"/>
              </a:lnSpc>
            </a:pPr>
            <a:endParaRPr lang="en-US" sz="3584" dirty="0">
              <a:solidFill>
                <a:srgbClr val="183D55"/>
              </a:solidFill>
              <a:cs typeface="Tajaw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>
            <a:grpSpLocks noChangeAspect="1"/>
          </p:cNvGrpSpPr>
          <p:nvPr/>
        </p:nvGrpSpPr>
        <p:grpSpPr>
          <a:xfrm rot="1130361">
            <a:off x="15162586" y="1649204"/>
            <a:ext cx="2774269" cy="1457596"/>
            <a:chOff x="-31750" y="0"/>
            <a:chExt cx="1675130" cy="88011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A987B9B7-EC4E-8000-A851-4A883E520B72}"/>
              </a:ext>
            </a:extLst>
          </p:cNvPr>
          <p:cNvSpPr txBox="1"/>
          <p:nvPr/>
        </p:nvSpPr>
        <p:spPr>
          <a:xfrm>
            <a:off x="7393459" y="4000500"/>
            <a:ext cx="10652667" cy="302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صور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توضيحية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للمشروع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3911A6A-E703-22F9-E22B-1B425F65E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4" y="183513"/>
            <a:ext cx="13969778" cy="99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59C3AAF-1699-5E49-7C26-338D0FCA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9" y="149950"/>
            <a:ext cx="13967719" cy="991257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987B9B7-EC4E-8000-A851-4A883E520B72}"/>
              </a:ext>
            </a:extLst>
          </p:cNvPr>
          <p:cNvSpPr txBox="1"/>
          <p:nvPr/>
        </p:nvSpPr>
        <p:spPr>
          <a:xfrm>
            <a:off x="7393459" y="4000500"/>
            <a:ext cx="10652667" cy="302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صور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توضيحية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للمشروع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7C3E672-02DE-63C9-88DF-B62D495434AF}"/>
              </a:ext>
            </a:extLst>
          </p:cNvPr>
          <p:cNvGrpSpPr>
            <a:grpSpLocks noChangeAspect="1"/>
          </p:cNvGrpSpPr>
          <p:nvPr/>
        </p:nvGrpSpPr>
        <p:grpSpPr>
          <a:xfrm rot="8343148">
            <a:off x="14947148" y="8286884"/>
            <a:ext cx="4783846" cy="2520197"/>
            <a:chOff x="0" y="0"/>
            <a:chExt cx="1610360" cy="84836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DBC7E0B9-1CC6-9ED2-979A-097E04E4AC12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197940"/>
            </a:solidFill>
          </p:spPr>
        </p:sp>
      </p:grpSp>
    </p:spTree>
    <p:extLst>
      <p:ext uri="{BB962C8B-B14F-4D97-AF65-F5344CB8AC3E}">
        <p14:creationId xmlns:p14="http://schemas.microsoft.com/office/powerpoint/2010/main" val="270265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E47CC26-8B9B-A4D9-FA77-B68B4D697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4" y="196898"/>
            <a:ext cx="13969778" cy="994319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987B9B7-EC4E-8000-A851-4A883E520B72}"/>
              </a:ext>
            </a:extLst>
          </p:cNvPr>
          <p:cNvSpPr txBox="1"/>
          <p:nvPr/>
        </p:nvSpPr>
        <p:spPr>
          <a:xfrm>
            <a:off x="7393459" y="4000500"/>
            <a:ext cx="10652667" cy="302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صور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توضيحية</a:t>
            </a:r>
          </a:p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للمشروع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9" name="Group 27">
            <a:extLst>
              <a:ext uri="{FF2B5EF4-FFF2-40B4-BE49-F238E27FC236}">
                <a16:creationId xmlns:a16="http://schemas.microsoft.com/office/drawing/2014/main" id="{781B1D3C-03E1-720F-9D85-EB7C0098C09D}"/>
              </a:ext>
            </a:extLst>
          </p:cNvPr>
          <p:cNvGrpSpPr>
            <a:grpSpLocks noChangeAspect="1"/>
          </p:cNvGrpSpPr>
          <p:nvPr/>
        </p:nvGrpSpPr>
        <p:grpSpPr>
          <a:xfrm rot="-2145169">
            <a:off x="14455041" y="7361872"/>
            <a:ext cx="3802232" cy="2003069"/>
            <a:chOff x="0" y="0"/>
            <a:chExt cx="1610360" cy="848360"/>
          </a:xfrm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6EBADB25-32B7-7FAD-E321-2020112822B2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EADD5"/>
            </a:solidFill>
          </p:spPr>
        </p:sp>
      </p:grpSp>
    </p:spTree>
    <p:extLst>
      <p:ext uri="{BB962C8B-B14F-4D97-AF65-F5344CB8AC3E}">
        <p14:creationId xmlns:p14="http://schemas.microsoft.com/office/powerpoint/2010/main" val="7342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>
            <a:grpSpLocks noChangeAspect="1"/>
          </p:cNvGrpSpPr>
          <p:nvPr/>
        </p:nvGrpSpPr>
        <p:grpSpPr>
          <a:xfrm rot="-1874473">
            <a:off x="15310251" y="8231514"/>
            <a:ext cx="3898098" cy="2053572"/>
            <a:chOff x="0" y="0"/>
            <a:chExt cx="1610360" cy="848360"/>
          </a:xfrm>
        </p:grpSpPr>
        <p:sp>
          <p:nvSpPr>
            <p:cNvPr id="20" name="Freeform 2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359475" y="8661528"/>
            <a:ext cx="2420543" cy="1275175"/>
            <a:chOff x="0" y="0"/>
            <a:chExt cx="1610360" cy="848360"/>
          </a:xfrm>
        </p:grpSpPr>
        <p:sp>
          <p:nvSpPr>
            <p:cNvPr id="22" name="Freeform 2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EADD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1916361">
            <a:off x="-1048405" y="8231514"/>
            <a:ext cx="3898098" cy="2053572"/>
            <a:chOff x="0" y="0"/>
            <a:chExt cx="1610360" cy="848360"/>
          </a:xfrm>
        </p:grpSpPr>
        <p:sp>
          <p:nvSpPr>
            <p:cNvPr id="26" name="Freeform 2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 rot="-2145169">
            <a:off x="16271652" y="-491253"/>
            <a:ext cx="3802232" cy="2003069"/>
            <a:chOff x="0" y="0"/>
            <a:chExt cx="1610360" cy="848360"/>
          </a:xfrm>
        </p:grpSpPr>
        <p:sp>
          <p:nvSpPr>
            <p:cNvPr id="28" name="Freeform 2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EADD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5806908" y="800804"/>
            <a:ext cx="6859042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أعضاء</a:t>
            </a:r>
            <a:r>
              <a:rPr lang="en-US" sz="84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84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الفريق</a:t>
            </a:r>
            <a:endParaRPr lang="en-US" sz="8400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 rot="5265967">
            <a:off x="-1869315" y="1483740"/>
            <a:ext cx="4585083" cy="2415485"/>
            <a:chOff x="0" y="0"/>
            <a:chExt cx="1610360" cy="848360"/>
          </a:xfrm>
        </p:grpSpPr>
        <p:sp>
          <p:nvSpPr>
            <p:cNvPr id="36" name="Freeform 3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197940"/>
            </a:solidFill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657269-E387-E14E-6F4A-F7BDBB9156A7}"/>
              </a:ext>
            </a:extLst>
          </p:cNvPr>
          <p:cNvGrpSpPr/>
          <p:nvPr/>
        </p:nvGrpSpPr>
        <p:grpSpPr>
          <a:xfrm rot="5400000">
            <a:off x="11144094" y="1782293"/>
            <a:ext cx="2271741" cy="5346228"/>
            <a:chOff x="11144094" y="1782293"/>
            <a:chExt cx="660400" cy="1554160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4B3D9CA9-38E9-93DE-7A8E-78A2E7B5F5A5}"/>
                </a:ext>
              </a:extLst>
            </p:cNvPr>
            <p:cNvSpPr/>
            <p:nvPr/>
          </p:nvSpPr>
          <p:spPr>
            <a:xfrm>
              <a:off x="11144094" y="1782293"/>
              <a:ext cx="660400" cy="1554160"/>
            </a:xfrm>
            <a:custGeom>
              <a:avLst/>
              <a:gdLst/>
              <a:ahLst/>
              <a:cxnLst/>
              <a:rect l="l" t="t" r="r" b="b"/>
              <a:pathLst>
                <a:path w="660400" h="1554160">
                  <a:moveTo>
                    <a:pt x="535940" y="1554160"/>
                  </a:moveTo>
                  <a:lnTo>
                    <a:pt x="124460" y="1554160"/>
                  </a:lnTo>
                  <a:cubicBezTo>
                    <a:pt x="55880" y="1554160"/>
                    <a:pt x="0" y="1498280"/>
                    <a:pt x="0" y="14297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9700"/>
                  </a:lnTo>
                  <a:cubicBezTo>
                    <a:pt x="660400" y="1498280"/>
                    <a:pt x="604520" y="1554160"/>
                    <a:pt x="535940" y="1554160"/>
                  </a:cubicBezTo>
                  <a:close/>
                </a:path>
              </a:pathLst>
            </a:custGeom>
            <a:solidFill>
              <a:srgbClr val="78DEE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DC2440-D2CE-7E1C-316F-0BB075959899}"/>
              </a:ext>
            </a:extLst>
          </p:cNvPr>
          <p:cNvGrpSpPr/>
          <p:nvPr/>
        </p:nvGrpSpPr>
        <p:grpSpPr>
          <a:xfrm>
            <a:off x="10384660" y="3884819"/>
            <a:ext cx="4063817" cy="1090880"/>
            <a:chOff x="10384660" y="3884819"/>
            <a:chExt cx="5418423" cy="1454506"/>
          </a:xfrm>
        </p:grpSpPr>
        <p:sp>
          <p:nvSpPr>
            <p:cNvPr id="75" name="TextBox 7">
              <a:extLst>
                <a:ext uri="{FF2B5EF4-FFF2-40B4-BE49-F238E27FC236}">
                  <a16:creationId xmlns:a16="http://schemas.microsoft.com/office/drawing/2014/main" id="{DF10C4BE-6721-B396-6984-FAD01D86A9EF}"/>
                </a:ext>
              </a:extLst>
            </p:cNvPr>
            <p:cNvSpPr txBox="1"/>
            <p:nvPr/>
          </p:nvSpPr>
          <p:spPr>
            <a:xfrm>
              <a:off x="10384660" y="3884819"/>
              <a:ext cx="5418423" cy="664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796"/>
                </a:lnSpc>
              </a:pPr>
              <a:r>
                <a:rPr lang="en-US" sz="34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أفنان</a:t>
              </a:r>
              <a:r>
                <a:rPr lang="en-US" sz="3451" b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4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البطاطي</a:t>
              </a:r>
              <a:endParaRPr lang="en-US" sz="3451" b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8C68FAEA-85D3-4ED5-9C5D-3F4463AD709C}"/>
                </a:ext>
              </a:extLst>
            </p:cNvPr>
            <p:cNvSpPr txBox="1"/>
            <p:nvPr/>
          </p:nvSpPr>
          <p:spPr>
            <a:xfrm>
              <a:off x="10384660" y="4723771"/>
              <a:ext cx="5418423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599"/>
                </a:lnSpc>
              </a:pPr>
              <a:r>
                <a:rPr lang="en-US" sz="2999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هندسة</a:t>
              </a:r>
              <a:r>
                <a:rPr lang="en-US" sz="2999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برمجيات</a:t>
              </a:r>
              <a:endParaRPr lang="en-US" sz="2999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4BB0DA-7ADD-BCAC-EC62-E3AB04C19AFC}"/>
              </a:ext>
            </a:extLst>
          </p:cNvPr>
          <p:cNvGrpSpPr/>
          <p:nvPr/>
        </p:nvGrpSpPr>
        <p:grpSpPr>
          <a:xfrm rot="5400000">
            <a:off x="5214139" y="1793020"/>
            <a:ext cx="2271741" cy="5324774"/>
            <a:chOff x="5214139" y="1793020"/>
            <a:chExt cx="660400" cy="1547923"/>
          </a:xfrm>
        </p:grpSpPr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387866EA-3EF1-A310-9199-DA272C254F67}"/>
                </a:ext>
              </a:extLst>
            </p:cNvPr>
            <p:cNvSpPr/>
            <p:nvPr/>
          </p:nvSpPr>
          <p:spPr>
            <a:xfrm>
              <a:off x="5214139" y="179302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78DEE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1508886-DCD2-7439-0BCC-61BABA369573}"/>
              </a:ext>
            </a:extLst>
          </p:cNvPr>
          <p:cNvGrpSpPr/>
          <p:nvPr/>
        </p:nvGrpSpPr>
        <p:grpSpPr>
          <a:xfrm>
            <a:off x="5613201" y="3883070"/>
            <a:ext cx="2926775" cy="1087228"/>
            <a:chOff x="5613201" y="3883070"/>
            <a:chExt cx="3902366" cy="1449638"/>
          </a:xfrm>
        </p:grpSpPr>
        <p:sp>
          <p:nvSpPr>
            <p:cNvPr id="72" name="TextBox 12">
              <a:extLst>
                <a:ext uri="{FF2B5EF4-FFF2-40B4-BE49-F238E27FC236}">
                  <a16:creationId xmlns:a16="http://schemas.microsoft.com/office/drawing/2014/main" id="{B78FD7AF-63F8-A44F-00C9-3093E18E9F27}"/>
                </a:ext>
              </a:extLst>
            </p:cNvPr>
            <p:cNvSpPr txBox="1"/>
            <p:nvPr/>
          </p:nvSpPr>
          <p:spPr>
            <a:xfrm>
              <a:off x="5613201" y="3883070"/>
              <a:ext cx="3902366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686"/>
                </a:lnSpc>
              </a:pP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خالد</a:t>
              </a:r>
              <a:r>
                <a:rPr lang="en-US" sz="3351" b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المسلمي</a:t>
              </a:r>
              <a:endParaRPr lang="en-US" sz="3351" b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61DF0976-022C-98D0-3664-0463B0B021EC}"/>
                </a:ext>
              </a:extLst>
            </p:cNvPr>
            <p:cNvSpPr txBox="1"/>
            <p:nvPr/>
          </p:nvSpPr>
          <p:spPr>
            <a:xfrm>
              <a:off x="5613201" y="4717154"/>
              <a:ext cx="3902366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599"/>
                </a:lnSpc>
              </a:pPr>
              <a:r>
                <a:rPr lang="en-US" sz="2999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علوم حاسب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26166F0-F017-7637-5ED8-0526EE0EA166}"/>
              </a:ext>
            </a:extLst>
          </p:cNvPr>
          <p:cNvGrpSpPr/>
          <p:nvPr/>
        </p:nvGrpSpPr>
        <p:grpSpPr>
          <a:xfrm rot="5400000">
            <a:off x="11144094" y="4338194"/>
            <a:ext cx="2271741" cy="5346228"/>
            <a:chOff x="11144094" y="4338194"/>
            <a:chExt cx="660400" cy="1554160"/>
          </a:xfrm>
        </p:grpSpPr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FC24910F-7B92-452A-9C9D-F7F853C7CA5A}"/>
                </a:ext>
              </a:extLst>
            </p:cNvPr>
            <p:cNvSpPr/>
            <p:nvPr/>
          </p:nvSpPr>
          <p:spPr>
            <a:xfrm>
              <a:off x="11144094" y="4338194"/>
              <a:ext cx="660400" cy="1554160"/>
            </a:xfrm>
            <a:custGeom>
              <a:avLst/>
              <a:gdLst/>
              <a:ahLst/>
              <a:cxnLst/>
              <a:rect l="l" t="t" r="r" b="b"/>
              <a:pathLst>
                <a:path w="660400" h="1554160">
                  <a:moveTo>
                    <a:pt x="535940" y="1554160"/>
                  </a:moveTo>
                  <a:lnTo>
                    <a:pt x="124460" y="1554160"/>
                  </a:lnTo>
                  <a:cubicBezTo>
                    <a:pt x="55880" y="1554160"/>
                    <a:pt x="0" y="1498280"/>
                    <a:pt x="0" y="14297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9700"/>
                  </a:lnTo>
                  <a:cubicBezTo>
                    <a:pt x="660400" y="1498280"/>
                    <a:pt x="604520" y="1554160"/>
                    <a:pt x="535940" y="1554160"/>
                  </a:cubicBezTo>
                  <a:close/>
                </a:path>
              </a:pathLst>
            </a:custGeom>
            <a:solidFill>
              <a:srgbClr val="78DEE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4537BBF-5FFB-ECC1-A1C3-3A6A23058540}"/>
              </a:ext>
            </a:extLst>
          </p:cNvPr>
          <p:cNvGrpSpPr/>
          <p:nvPr/>
        </p:nvGrpSpPr>
        <p:grpSpPr>
          <a:xfrm>
            <a:off x="10384660" y="6404837"/>
            <a:ext cx="4063817" cy="1087228"/>
            <a:chOff x="10384660" y="6404837"/>
            <a:chExt cx="5418423" cy="1449638"/>
          </a:xfrm>
        </p:grpSpPr>
        <p:sp>
          <p:nvSpPr>
            <p:cNvPr id="69" name="TextBox 17">
              <a:extLst>
                <a:ext uri="{FF2B5EF4-FFF2-40B4-BE49-F238E27FC236}">
                  <a16:creationId xmlns:a16="http://schemas.microsoft.com/office/drawing/2014/main" id="{148BE4BF-29E4-BBAE-95A6-09C2F72DC94B}"/>
                </a:ext>
              </a:extLst>
            </p:cNvPr>
            <p:cNvSpPr txBox="1"/>
            <p:nvPr/>
          </p:nvSpPr>
          <p:spPr>
            <a:xfrm>
              <a:off x="10384660" y="6404837"/>
              <a:ext cx="5418423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686"/>
                </a:lnSpc>
              </a:pP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ناصر</a:t>
              </a:r>
              <a:r>
                <a:rPr lang="en-US" sz="3351" b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الحربي</a:t>
              </a:r>
              <a:endParaRPr lang="en-US" sz="3351" b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  <p:sp>
          <p:nvSpPr>
            <p:cNvPr id="70" name="TextBox 18">
              <a:extLst>
                <a:ext uri="{FF2B5EF4-FFF2-40B4-BE49-F238E27FC236}">
                  <a16:creationId xmlns:a16="http://schemas.microsoft.com/office/drawing/2014/main" id="{512F064F-AF7C-C050-0A6E-707F12740BFC}"/>
                </a:ext>
              </a:extLst>
            </p:cNvPr>
            <p:cNvSpPr txBox="1"/>
            <p:nvPr/>
          </p:nvSpPr>
          <p:spPr>
            <a:xfrm>
              <a:off x="10384660" y="7238921"/>
              <a:ext cx="5418423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599"/>
                </a:lnSpc>
              </a:pPr>
              <a:r>
                <a:rPr lang="en-US" sz="2999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علوم حاسب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BA6AFB-C51D-43D4-E133-8913517AF158}"/>
              </a:ext>
            </a:extLst>
          </p:cNvPr>
          <p:cNvGrpSpPr/>
          <p:nvPr/>
        </p:nvGrpSpPr>
        <p:grpSpPr>
          <a:xfrm rot="5400000">
            <a:off x="5214139" y="4417186"/>
            <a:ext cx="2271741" cy="5324774"/>
            <a:chOff x="5214139" y="4417186"/>
            <a:chExt cx="660400" cy="1547923"/>
          </a:xfrm>
        </p:grpSpPr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F555EB3F-6253-78CF-2214-BF6006E74EB8}"/>
                </a:ext>
              </a:extLst>
            </p:cNvPr>
            <p:cNvSpPr/>
            <p:nvPr/>
          </p:nvSpPr>
          <p:spPr>
            <a:xfrm>
              <a:off x="5214139" y="4417186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78DEE9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809F6D-397F-C3A2-A0D2-F47B623B1420}"/>
              </a:ext>
            </a:extLst>
          </p:cNvPr>
          <p:cNvGrpSpPr/>
          <p:nvPr/>
        </p:nvGrpSpPr>
        <p:grpSpPr>
          <a:xfrm>
            <a:off x="4969592" y="6473103"/>
            <a:ext cx="3570384" cy="1087228"/>
            <a:chOff x="4969592" y="6473103"/>
            <a:chExt cx="4760512" cy="1449638"/>
          </a:xfrm>
        </p:grpSpPr>
        <p:sp>
          <p:nvSpPr>
            <p:cNvPr id="66" name="TextBox 32">
              <a:extLst>
                <a:ext uri="{FF2B5EF4-FFF2-40B4-BE49-F238E27FC236}">
                  <a16:creationId xmlns:a16="http://schemas.microsoft.com/office/drawing/2014/main" id="{83ED3295-D71C-C434-AD60-4F6381CB8CF4}"/>
                </a:ext>
              </a:extLst>
            </p:cNvPr>
            <p:cNvSpPr txBox="1"/>
            <p:nvPr/>
          </p:nvSpPr>
          <p:spPr>
            <a:xfrm>
              <a:off x="4969592" y="6473103"/>
              <a:ext cx="4760512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686"/>
                </a:lnSpc>
              </a:pP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عبدالرحمن</a:t>
              </a:r>
              <a:r>
                <a:rPr lang="en-US" sz="3351" b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351" b="1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العُمر</a:t>
              </a:r>
              <a:endParaRPr lang="en-US" sz="3351" b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  <p:sp>
          <p:nvSpPr>
            <p:cNvPr id="67" name="TextBox 33">
              <a:extLst>
                <a:ext uri="{FF2B5EF4-FFF2-40B4-BE49-F238E27FC236}">
                  <a16:creationId xmlns:a16="http://schemas.microsoft.com/office/drawing/2014/main" id="{2BBBBF5B-AE15-CFD4-EA09-DA9B66FF7DBB}"/>
                </a:ext>
              </a:extLst>
            </p:cNvPr>
            <p:cNvSpPr txBox="1"/>
            <p:nvPr/>
          </p:nvSpPr>
          <p:spPr>
            <a:xfrm>
              <a:off x="4969592" y="7307187"/>
              <a:ext cx="476051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3599"/>
                </a:lnSpc>
              </a:pPr>
              <a:r>
                <a:rPr lang="en-US" sz="2999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علوم حاسب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496" r="33496"/>
          <a:stretch>
            <a:fillRect/>
          </a:stretch>
        </p:blipFill>
        <p:spPr>
          <a:xfrm>
            <a:off x="13760637" y="0"/>
            <a:ext cx="4527363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8675" r="42123"/>
          <a:stretch>
            <a:fillRect/>
          </a:stretch>
        </p:blipFill>
        <p:spPr>
          <a:xfrm>
            <a:off x="13760638" y="1"/>
            <a:ext cx="453424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95864" y="933450"/>
            <a:ext cx="10652667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736"/>
              </a:lnSpc>
            </a:pPr>
            <a:r>
              <a:rPr lang="en-US" sz="88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الهدف</a:t>
            </a:r>
            <a:r>
              <a:rPr lang="en-US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88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من</a:t>
            </a:r>
            <a:r>
              <a:rPr lang="en-US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88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المشروع</a:t>
            </a:r>
            <a:endParaRPr lang="en-US" sz="88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2836" y="3715384"/>
            <a:ext cx="11365573" cy="543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Low" rtl="1">
              <a:lnSpc>
                <a:spcPts val="5303"/>
              </a:lnSpc>
            </a:pP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إنشاء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نظام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لبناء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وتحليل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الشعر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العربي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،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يساعد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الشعراء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والمهتمين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بالشعر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لنظم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قصيدة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سليمة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ذات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وزن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صحيح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من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خلال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العمل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بتقنيات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معالجة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اللغات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الطبيعية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والذكاء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الاصطناعي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لتزويد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المستخدم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بالأدوات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التي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تساعده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للوصول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إلى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الهدف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المنشود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وبناء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مخرجات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ذات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جودة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متكافئة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مع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متطلبات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الشعر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العربي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الموزون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عن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طريق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النظام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4079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المسمى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بـ </a:t>
            </a:r>
            <a:r>
              <a:rPr lang="en-US" sz="4079" u="sng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نَظْم</a:t>
            </a:r>
            <a:r>
              <a:rPr lang="en-US" sz="407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. </a:t>
            </a:r>
          </a:p>
          <a:p>
            <a:pPr algn="just" rtl="1">
              <a:lnSpc>
                <a:spcPts val="5303"/>
              </a:lnSpc>
            </a:pPr>
            <a:endParaRPr lang="en-US" sz="4079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95864" y="933450"/>
            <a:ext cx="10652667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736"/>
              </a:lnSpc>
            </a:pPr>
            <a:r>
              <a:rPr lang="ar-SA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ما هو </a:t>
            </a:r>
            <a:r>
              <a:rPr lang="en-US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ن</a:t>
            </a:r>
            <a:r>
              <a:rPr lang="ar-SA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َ</a:t>
            </a:r>
            <a:r>
              <a:rPr lang="en-US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ظ</a:t>
            </a:r>
            <a:r>
              <a:rPr lang="ar-SA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ْ</a:t>
            </a:r>
            <a:r>
              <a:rPr lang="en-US" sz="88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369840"/>
            <a:ext cx="12019831" cy="5121799"/>
            <a:chOff x="0" y="0"/>
            <a:chExt cx="16026441" cy="68290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6026441" cy="90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9667"/>
              <a:ext cx="16026441" cy="5709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5608"/>
                </a:lnSpc>
              </a:pP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نَظْم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عبارة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برنامج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سحابي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يعمل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جميع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الأجهزة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الإلكترونية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ومبني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بأحدث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التقنيات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البرمجية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لتوظيف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التقنية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خدمة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وإبراز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مكانة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اللغة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مجال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تقنية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المعلومات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،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الاهتمام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بواجهات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وتجربة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المستخدم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لضمان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سهولة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4314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استخدامه</a:t>
              </a:r>
              <a:r>
                <a:rPr lang="en-US" sz="4314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</a:t>
              </a:r>
            </a:p>
            <a:p>
              <a:pPr>
                <a:lnSpc>
                  <a:spcPts val="5608"/>
                </a:lnSpc>
              </a:pPr>
              <a:endParaRPr lang="en-US" sz="4314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580623" y="1028700"/>
            <a:ext cx="3589394" cy="1890943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6C56E4EF-5477-5501-745D-FE33FF8B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589" y="-3572"/>
            <a:ext cx="5209623" cy="115766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0257" y="657190"/>
            <a:ext cx="2420543" cy="1275175"/>
            <a:chOff x="0" y="0"/>
            <a:chExt cx="1610360" cy="848360"/>
          </a:xfrm>
        </p:grpSpPr>
        <p:sp>
          <p:nvSpPr>
            <p:cNvPr id="3" name="Freeform 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2E765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8716991">
            <a:off x="14867377" y="34680"/>
            <a:ext cx="4783846" cy="2520197"/>
            <a:chOff x="0" y="0"/>
            <a:chExt cx="1610360" cy="848360"/>
          </a:xfrm>
        </p:grpSpPr>
        <p:sp>
          <p:nvSpPr>
            <p:cNvPr id="5" name="Freeform 5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1468A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38510" y="8703391"/>
            <a:ext cx="3898098" cy="2053572"/>
            <a:chOff x="0" y="0"/>
            <a:chExt cx="1610360" cy="848360"/>
          </a:xfrm>
        </p:grpSpPr>
        <p:sp>
          <p:nvSpPr>
            <p:cNvPr id="7" name="Freeform 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2E765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575542" y="3871894"/>
            <a:ext cx="1172484" cy="117248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38762" y="994030"/>
            <a:ext cx="6545198" cy="112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94"/>
              </a:lnSpc>
            </a:pPr>
            <a:r>
              <a:rPr lang="ar-SA" sz="7812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المشروع</a:t>
            </a:r>
            <a:r>
              <a:rPr lang="en-US" sz="7812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812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أهداف</a:t>
            </a:r>
            <a:endParaRPr lang="en-US" sz="7812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982603" y="4225125"/>
            <a:ext cx="6651797" cy="2994330"/>
            <a:chOff x="0" y="-38100"/>
            <a:chExt cx="8869063" cy="39924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8869063" cy="774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8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86943"/>
              <a:ext cx="8869063" cy="2667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تأليف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،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خلال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اقتراح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كلمات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مناسبة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لبناء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البيت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بناءً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تفعيلة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الكلمة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الصحيحة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والقافية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المناسبة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توضيح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الزحافات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العلل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وجدت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3276" y="4225125"/>
            <a:ext cx="7338314" cy="1994056"/>
            <a:chOff x="0" y="-38100"/>
            <a:chExt cx="9784419" cy="265874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9784419" cy="774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8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86943"/>
              <a:ext cx="9784419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تحليل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واستخراج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أكبر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قدر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ممكن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المعلومات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99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المدخلة</a:t>
              </a:r>
              <a:r>
                <a:rPr lang="en-US" sz="2999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75542" y="4009508"/>
            <a:ext cx="1172484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dirty="0">
                <a:solidFill>
                  <a:srgbClr val="FFFFFF"/>
                </a:solidFill>
                <a:latin typeface="Open Sans Light Bold"/>
              </a:rPr>
              <a:t>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929106" y="3871894"/>
            <a:ext cx="1172484" cy="117248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929106" y="4009508"/>
            <a:ext cx="1172484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dirty="0">
                <a:solidFill>
                  <a:srgbClr val="FFFFFF"/>
                </a:solidFill>
                <a:latin typeface="Open Sans Light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95864" y="962025"/>
            <a:ext cx="1065266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en-US" sz="70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المشكلة</a:t>
            </a:r>
            <a:r>
              <a:rPr lang="en-US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0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المستهدفة</a:t>
            </a:r>
            <a:r>
              <a:rPr lang="en-US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0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وأثارها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2814224"/>
            <a:ext cx="12019831" cy="6405550"/>
            <a:chOff x="0" y="-47625"/>
            <a:chExt cx="16026441" cy="8540733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6026441" cy="90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57767"/>
              <a:ext cx="16026441" cy="7335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يطمح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جميع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كتابة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قصائدهم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كتابة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القصائد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الموزونة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تفعيلاً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و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المتناغمة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صوتا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،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وهذا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يميز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الشاعر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الخبير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غيره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لذلك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ومنذ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القدم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أولى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أهمية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كبرى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بطريقة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موزونة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طريق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عنايتهم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إيجاد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أمثل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الطرق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التي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تساعد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الشاعر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كتابة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الموزون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ووضع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مفاتيح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البحور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وقياس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جودة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خلال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الميزان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والاهتمام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بالجانب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الموسيقي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الالتزام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بقافية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متناسقة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جميع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أبيات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تلك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الطرق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أحدثت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تغيرا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كبيرا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تاريخ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ووضعت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مسارين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يناقض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أحدهما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الآخر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،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الطرق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والالتزام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بها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أو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تصبح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كلاما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نثريا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بعيدا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البعد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وهذا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وضع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موقف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صعب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بحيث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يلزم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أراد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قصيدته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جميع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القوانين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المتبعة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ودراستها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بالشكل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الصحيح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وتطبيقها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النحو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السليم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وهنا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يكمن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دور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تطبيق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نَظْم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</a:t>
              </a:r>
            </a:p>
            <a:p>
              <a:pPr>
                <a:lnSpc>
                  <a:spcPts val="3900"/>
                </a:lnSpc>
              </a:pP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33400" y="8877300"/>
            <a:ext cx="3589394" cy="1890943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FF6D2A9-26BC-69C2-3F05-559D9B1B0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7" r="6489"/>
          <a:stretch/>
        </p:blipFill>
        <p:spPr>
          <a:xfrm>
            <a:off x="13760637" y="0"/>
            <a:ext cx="452736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58FCBC3-1DD3-7DDD-83C1-CAAC6AEB773F}"/>
              </a:ext>
            </a:extLst>
          </p:cNvPr>
          <p:cNvSpPr/>
          <p:nvPr/>
        </p:nvSpPr>
        <p:spPr>
          <a:xfrm>
            <a:off x="1371600" y="4505936"/>
            <a:ext cx="10514180" cy="552573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95864" y="962025"/>
            <a:ext cx="1065266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مخرجات النظام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D5C871-FAD5-7E7C-6E5D-72724107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741" y="6350"/>
            <a:ext cx="4526893" cy="10276284"/>
          </a:xfrm>
          <a:prstGeom prst="rect">
            <a:avLst/>
          </a:prstGeom>
        </p:spPr>
      </p:pic>
      <p:grpSp>
        <p:nvGrpSpPr>
          <p:cNvPr id="10" name="Group 7">
            <a:extLst>
              <a:ext uri="{FF2B5EF4-FFF2-40B4-BE49-F238E27FC236}">
                <a16:creationId xmlns:a16="http://schemas.microsoft.com/office/drawing/2014/main" id="{47F0E97C-9BC3-54FE-71A6-120FBC451BBA}"/>
              </a:ext>
            </a:extLst>
          </p:cNvPr>
          <p:cNvGrpSpPr>
            <a:grpSpLocks noChangeAspect="1"/>
          </p:cNvGrpSpPr>
          <p:nvPr/>
        </p:nvGrpSpPr>
        <p:grpSpPr>
          <a:xfrm rot="18559807">
            <a:off x="11973218" y="8747330"/>
            <a:ext cx="3733762" cy="1961712"/>
            <a:chOff x="-31750" y="0"/>
            <a:chExt cx="1675130" cy="880110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60DBF34-B9F0-49F1-182D-BE56A0299D9E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CCFFB619-C073-BE61-F2F0-52465D3A2FAA}"/>
              </a:ext>
            </a:extLst>
          </p:cNvPr>
          <p:cNvGrpSpPr/>
          <p:nvPr/>
        </p:nvGrpSpPr>
        <p:grpSpPr>
          <a:xfrm rot="5400000">
            <a:off x="6117971" y="2635006"/>
            <a:ext cx="1021436" cy="3047999"/>
            <a:chOff x="-18003" y="-141608"/>
            <a:chExt cx="990792" cy="1802946"/>
          </a:xfrm>
          <a:solidFill>
            <a:srgbClr val="46B6FF"/>
          </a:solidFill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7383905-7575-74AF-144D-151D04673056}"/>
                </a:ext>
              </a:extLst>
            </p:cNvPr>
            <p:cNvSpPr/>
            <p:nvPr/>
          </p:nvSpPr>
          <p:spPr>
            <a:xfrm>
              <a:off x="-18003" y="-141608"/>
              <a:ext cx="990792" cy="1802946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ar-SA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تحليل البيت</a:t>
              </a: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3523C505-777E-9707-8CC1-90AE5DE401B6}"/>
              </a:ext>
            </a:extLst>
          </p:cNvPr>
          <p:cNvGrpSpPr/>
          <p:nvPr/>
        </p:nvGrpSpPr>
        <p:grpSpPr>
          <a:xfrm rot="5400000">
            <a:off x="9591247" y="1508580"/>
            <a:ext cx="1021436" cy="3047999"/>
            <a:chOff x="-18003" y="-141608"/>
            <a:chExt cx="990792" cy="1802946"/>
          </a:xfrm>
          <a:solidFill>
            <a:srgbClr val="46B6FF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259BEA7-B242-6906-EC4F-F73AC48D8605}"/>
                </a:ext>
              </a:extLst>
            </p:cNvPr>
            <p:cNvSpPr/>
            <p:nvPr/>
          </p:nvSpPr>
          <p:spPr>
            <a:xfrm>
              <a:off x="-18003" y="-141608"/>
              <a:ext cx="990792" cy="1802946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ar-SA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تأليف الشعر آليا</a:t>
              </a: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E0A7B1F1-16FA-0368-BE13-C156E61EBD54}"/>
              </a:ext>
            </a:extLst>
          </p:cNvPr>
          <p:cNvGrpSpPr/>
          <p:nvPr/>
        </p:nvGrpSpPr>
        <p:grpSpPr>
          <a:xfrm rot="5400000">
            <a:off x="6140464" y="1508580"/>
            <a:ext cx="1021433" cy="3047999"/>
            <a:chOff x="-18003" y="-141608"/>
            <a:chExt cx="990792" cy="1802946"/>
          </a:xfrm>
          <a:solidFill>
            <a:srgbClr val="46B6FF"/>
          </a:solidFill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8166CCB-7D72-E103-3C6C-9789DC231932}"/>
                </a:ext>
              </a:extLst>
            </p:cNvPr>
            <p:cNvSpPr/>
            <p:nvPr/>
          </p:nvSpPr>
          <p:spPr>
            <a:xfrm>
              <a:off x="-18003" y="-141608"/>
              <a:ext cx="990792" cy="1802946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ar-SA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تأليف البيت آليا</a:t>
              </a: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152FD703-2F14-3311-2851-1BA3A52995BF}"/>
              </a:ext>
            </a:extLst>
          </p:cNvPr>
          <p:cNvGrpSpPr/>
          <p:nvPr/>
        </p:nvGrpSpPr>
        <p:grpSpPr>
          <a:xfrm rot="5400000">
            <a:off x="2689683" y="1508582"/>
            <a:ext cx="1021436" cy="3047999"/>
            <a:chOff x="-127575" y="6068484"/>
            <a:chExt cx="990792" cy="1802946"/>
          </a:xfrm>
          <a:solidFill>
            <a:srgbClr val="46B6FF"/>
          </a:solidFill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600AC5D-3A29-F4B0-0061-E8106BDCCC82}"/>
                </a:ext>
              </a:extLst>
            </p:cNvPr>
            <p:cNvSpPr/>
            <p:nvPr/>
          </p:nvSpPr>
          <p:spPr>
            <a:xfrm>
              <a:off x="-127575" y="6068484"/>
              <a:ext cx="990792" cy="1802946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ar-SA" sz="2400" b="1">
                  <a:solidFill>
                    <a:schemeClr val="bg1"/>
                  </a:solidFill>
                  <a:latin typeface="Baloo Bhaijaan 2"/>
                  <a:cs typeface="Baloo Bhaijaan 2"/>
                </a:rPr>
                <a:t>التعرف على موضوع القصيدة</a:t>
              </a:r>
            </a:p>
          </p:txBody>
        </p:sp>
      </p:grpSp>
      <p:grpSp>
        <p:nvGrpSpPr>
          <p:cNvPr id="52" name="Group 8">
            <a:extLst>
              <a:ext uri="{FF2B5EF4-FFF2-40B4-BE49-F238E27FC236}">
                <a16:creationId xmlns:a16="http://schemas.microsoft.com/office/drawing/2014/main" id="{14FD84BC-6917-9784-BAF6-6130EAF053B4}"/>
              </a:ext>
            </a:extLst>
          </p:cNvPr>
          <p:cNvGrpSpPr/>
          <p:nvPr/>
        </p:nvGrpSpPr>
        <p:grpSpPr>
          <a:xfrm>
            <a:off x="11071275" y="4770135"/>
            <a:ext cx="399665" cy="399665"/>
            <a:chOff x="0" y="0"/>
            <a:chExt cx="6350000" cy="6350000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93B8648-C188-19AD-BDC0-38DE7D49495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54" name="TextBox 17">
            <a:extLst>
              <a:ext uri="{FF2B5EF4-FFF2-40B4-BE49-F238E27FC236}">
                <a16:creationId xmlns:a16="http://schemas.microsoft.com/office/drawing/2014/main" id="{9182C659-71D1-6655-66F4-C6830AA911C6}"/>
              </a:ext>
            </a:extLst>
          </p:cNvPr>
          <p:cNvSpPr txBox="1"/>
          <p:nvPr/>
        </p:nvSpPr>
        <p:spPr>
          <a:xfrm>
            <a:off x="10698146" y="4397544"/>
            <a:ext cx="1172484" cy="63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9E7130-8E84-30AC-C14A-84A1B45EF7F9}"/>
              </a:ext>
            </a:extLst>
          </p:cNvPr>
          <p:cNvSpPr txBox="1"/>
          <p:nvPr/>
        </p:nvSpPr>
        <p:spPr>
          <a:xfrm>
            <a:off x="1456405" y="4245190"/>
            <a:ext cx="9926371" cy="6051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endParaRPr lang="ar-SA" dirty="0"/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الكتابة العروضية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الترميز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التفعيلات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التعرف على الزحافات المفردة والمزدوجة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التعرف على علل الزيادة وعلل النقص والعلل الجارية مجرى الزحاف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التعرف على البحر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التعرف على القافية وحرف الروي</a:t>
            </a:r>
          </a:p>
          <a:p>
            <a:pPr lvl="1" algn="r" rtl="1">
              <a:lnSpc>
                <a:spcPct val="150000"/>
              </a:lnSpc>
            </a:pPr>
            <a:r>
              <a: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اكتشاف البيت المكسور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/>
          </a:p>
        </p:txBody>
      </p:sp>
      <p:grpSp>
        <p:nvGrpSpPr>
          <p:cNvPr id="63" name="Group 8">
            <a:extLst>
              <a:ext uri="{FF2B5EF4-FFF2-40B4-BE49-F238E27FC236}">
                <a16:creationId xmlns:a16="http://schemas.microsoft.com/office/drawing/2014/main" id="{7D04447A-46B7-D5DD-A551-43C8D8367369}"/>
              </a:ext>
            </a:extLst>
          </p:cNvPr>
          <p:cNvGrpSpPr/>
          <p:nvPr/>
        </p:nvGrpSpPr>
        <p:grpSpPr>
          <a:xfrm>
            <a:off x="11072167" y="5462969"/>
            <a:ext cx="399665" cy="399665"/>
            <a:chOff x="0" y="0"/>
            <a:chExt cx="6350000" cy="6350000"/>
          </a:xfrm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E0A2F4A2-64E6-05C9-AC3B-2A3935D2625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65" name="TextBox 17">
            <a:extLst>
              <a:ext uri="{FF2B5EF4-FFF2-40B4-BE49-F238E27FC236}">
                <a16:creationId xmlns:a16="http://schemas.microsoft.com/office/drawing/2014/main" id="{F6961170-3E15-AC6B-7FF3-4D891CF7F7E1}"/>
              </a:ext>
            </a:extLst>
          </p:cNvPr>
          <p:cNvSpPr txBox="1"/>
          <p:nvPr/>
        </p:nvSpPr>
        <p:spPr>
          <a:xfrm>
            <a:off x="10699038" y="5090378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2</a:t>
            </a:r>
          </a:p>
        </p:txBody>
      </p:sp>
      <p:grpSp>
        <p:nvGrpSpPr>
          <p:cNvPr id="66" name="Group 8">
            <a:extLst>
              <a:ext uri="{FF2B5EF4-FFF2-40B4-BE49-F238E27FC236}">
                <a16:creationId xmlns:a16="http://schemas.microsoft.com/office/drawing/2014/main" id="{94C6CDA4-867F-E102-FD18-23AEB79C1258}"/>
              </a:ext>
            </a:extLst>
          </p:cNvPr>
          <p:cNvGrpSpPr/>
          <p:nvPr/>
        </p:nvGrpSpPr>
        <p:grpSpPr>
          <a:xfrm>
            <a:off x="11071275" y="6103989"/>
            <a:ext cx="399665" cy="399665"/>
            <a:chOff x="0" y="0"/>
            <a:chExt cx="6350000" cy="6350000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7FA442BF-5657-B8CE-D65B-FF637323BF6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68" name="TextBox 17">
            <a:extLst>
              <a:ext uri="{FF2B5EF4-FFF2-40B4-BE49-F238E27FC236}">
                <a16:creationId xmlns:a16="http://schemas.microsoft.com/office/drawing/2014/main" id="{387EC1E9-4F60-6196-7D59-C516D8384B06}"/>
              </a:ext>
            </a:extLst>
          </p:cNvPr>
          <p:cNvSpPr txBox="1"/>
          <p:nvPr/>
        </p:nvSpPr>
        <p:spPr>
          <a:xfrm>
            <a:off x="10698146" y="5731398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3</a:t>
            </a:r>
          </a:p>
        </p:txBody>
      </p:sp>
      <p:grpSp>
        <p:nvGrpSpPr>
          <p:cNvPr id="69" name="Group 8">
            <a:extLst>
              <a:ext uri="{FF2B5EF4-FFF2-40B4-BE49-F238E27FC236}">
                <a16:creationId xmlns:a16="http://schemas.microsoft.com/office/drawing/2014/main" id="{8CC0F5A7-CABD-66A0-B94D-92F9E2E243A8}"/>
              </a:ext>
            </a:extLst>
          </p:cNvPr>
          <p:cNvGrpSpPr/>
          <p:nvPr/>
        </p:nvGrpSpPr>
        <p:grpSpPr>
          <a:xfrm>
            <a:off x="11072384" y="6732062"/>
            <a:ext cx="399665" cy="399665"/>
            <a:chOff x="0" y="0"/>
            <a:chExt cx="6350000" cy="6350000"/>
          </a:xfrm>
        </p:grpSpPr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BAD98931-C88C-50D4-9DEA-EB89FBFC512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71" name="TextBox 17">
            <a:extLst>
              <a:ext uri="{FF2B5EF4-FFF2-40B4-BE49-F238E27FC236}">
                <a16:creationId xmlns:a16="http://schemas.microsoft.com/office/drawing/2014/main" id="{A23587EC-B265-4580-A63A-70ABAC7C4D3D}"/>
              </a:ext>
            </a:extLst>
          </p:cNvPr>
          <p:cNvSpPr txBox="1"/>
          <p:nvPr/>
        </p:nvSpPr>
        <p:spPr>
          <a:xfrm>
            <a:off x="10699255" y="6359471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4</a:t>
            </a:r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D8FF9E37-E9F0-E90B-B12D-16BD690884C1}"/>
              </a:ext>
            </a:extLst>
          </p:cNvPr>
          <p:cNvGrpSpPr/>
          <p:nvPr/>
        </p:nvGrpSpPr>
        <p:grpSpPr>
          <a:xfrm>
            <a:off x="11072384" y="7367123"/>
            <a:ext cx="399665" cy="399665"/>
            <a:chOff x="0" y="0"/>
            <a:chExt cx="6350000" cy="6350000"/>
          </a:xfrm>
        </p:grpSpPr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623A9F9E-4EDB-19C1-B219-74D91F54A3F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74" name="TextBox 17">
            <a:extLst>
              <a:ext uri="{FF2B5EF4-FFF2-40B4-BE49-F238E27FC236}">
                <a16:creationId xmlns:a16="http://schemas.microsoft.com/office/drawing/2014/main" id="{6336155E-D0BC-FB4B-DE37-155C761CEC00}"/>
              </a:ext>
            </a:extLst>
          </p:cNvPr>
          <p:cNvSpPr txBox="1"/>
          <p:nvPr/>
        </p:nvSpPr>
        <p:spPr>
          <a:xfrm>
            <a:off x="10699255" y="6994532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5</a:t>
            </a:r>
          </a:p>
        </p:txBody>
      </p:sp>
      <p:grpSp>
        <p:nvGrpSpPr>
          <p:cNvPr id="75" name="Group 8">
            <a:extLst>
              <a:ext uri="{FF2B5EF4-FFF2-40B4-BE49-F238E27FC236}">
                <a16:creationId xmlns:a16="http://schemas.microsoft.com/office/drawing/2014/main" id="{B0D72153-713B-0F2C-A54D-67FD0B47A9C1}"/>
              </a:ext>
            </a:extLst>
          </p:cNvPr>
          <p:cNvGrpSpPr/>
          <p:nvPr/>
        </p:nvGrpSpPr>
        <p:grpSpPr>
          <a:xfrm>
            <a:off x="11071275" y="8031916"/>
            <a:ext cx="399665" cy="399665"/>
            <a:chOff x="0" y="0"/>
            <a:chExt cx="6350000" cy="6350000"/>
          </a:xfrm>
        </p:grpSpPr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C120E09-9CBA-7C2B-AEC3-F87F1FE2476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77" name="TextBox 17">
            <a:extLst>
              <a:ext uri="{FF2B5EF4-FFF2-40B4-BE49-F238E27FC236}">
                <a16:creationId xmlns:a16="http://schemas.microsoft.com/office/drawing/2014/main" id="{DE14ED8E-DABB-AD16-3B84-2BC3D1723DC0}"/>
              </a:ext>
            </a:extLst>
          </p:cNvPr>
          <p:cNvSpPr txBox="1"/>
          <p:nvPr/>
        </p:nvSpPr>
        <p:spPr>
          <a:xfrm>
            <a:off x="10698146" y="7659325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6</a:t>
            </a:r>
          </a:p>
        </p:txBody>
      </p:sp>
      <p:grpSp>
        <p:nvGrpSpPr>
          <p:cNvPr id="78" name="Group 8">
            <a:extLst>
              <a:ext uri="{FF2B5EF4-FFF2-40B4-BE49-F238E27FC236}">
                <a16:creationId xmlns:a16="http://schemas.microsoft.com/office/drawing/2014/main" id="{CB3CAF61-35A3-F70C-00A0-F99BBCDA580C}"/>
              </a:ext>
            </a:extLst>
          </p:cNvPr>
          <p:cNvGrpSpPr/>
          <p:nvPr/>
        </p:nvGrpSpPr>
        <p:grpSpPr>
          <a:xfrm>
            <a:off x="11071275" y="8647212"/>
            <a:ext cx="399665" cy="399665"/>
            <a:chOff x="0" y="0"/>
            <a:chExt cx="6350000" cy="6350000"/>
          </a:xfrm>
        </p:grpSpPr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3E1757CB-A789-A519-B8E4-2F4148DE0D7A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80" name="TextBox 17">
            <a:extLst>
              <a:ext uri="{FF2B5EF4-FFF2-40B4-BE49-F238E27FC236}">
                <a16:creationId xmlns:a16="http://schemas.microsoft.com/office/drawing/2014/main" id="{87F5C3EA-5F73-D037-0913-94A173538696}"/>
              </a:ext>
            </a:extLst>
          </p:cNvPr>
          <p:cNvSpPr txBox="1"/>
          <p:nvPr/>
        </p:nvSpPr>
        <p:spPr>
          <a:xfrm>
            <a:off x="10698146" y="8274621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7</a:t>
            </a:r>
          </a:p>
        </p:txBody>
      </p:sp>
      <p:grpSp>
        <p:nvGrpSpPr>
          <p:cNvPr id="81" name="Group 8">
            <a:extLst>
              <a:ext uri="{FF2B5EF4-FFF2-40B4-BE49-F238E27FC236}">
                <a16:creationId xmlns:a16="http://schemas.microsoft.com/office/drawing/2014/main" id="{71DDB0A1-F217-CD77-F086-45061128AEE0}"/>
              </a:ext>
            </a:extLst>
          </p:cNvPr>
          <p:cNvGrpSpPr/>
          <p:nvPr/>
        </p:nvGrpSpPr>
        <p:grpSpPr>
          <a:xfrm>
            <a:off x="11071275" y="9271876"/>
            <a:ext cx="399665" cy="399665"/>
            <a:chOff x="0" y="0"/>
            <a:chExt cx="6350000" cy="6350000"/>
          </a:xfrm>
        </p:grpSpPr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0AD87B54-6EE2-6909-149C-0BCEF9BA9BE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A4C86"/>
            </a:solidFill>
          </p:spPr>
        </p:sp>
      </p:grpSp>
      <p:sp>
        <p:nvSpPr>
          <p:cNvPr id="83" name="TextBox 17">
            <a:extLst>
              <a:ext uri="{FF2B5EF4-FFF2-40B4-BE49-F238E27FC236}">
                <a16:creationId xmlns:a16="http://schemas.microsoft.com/office/drawing/2014/main" id="{85F47FAD-03C9-B43E-4ED1-C3FAD130EE9D}"/>
              </a:ext>
            </a:extLst>
          </p:cNvPr>
          <p:cNvSpPr txBox="1"/>
          <p:nvPr/>
        </p:nvSpPr>
        <p:spPr>
          <a:xfrm>
            <a:off x="10698146" y="8899285"/>
            <a:ext cx="1172484" cy="69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6678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2628900"/>
            <a:ext cx="12019831" cy="8002191"/>
            <a:chOff x="0" y="-537974"/>
            <a:chExt cx="16026441" cy="10669586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6026441" cy="90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37974"/>
              <a:ext cx="16026441" cy="10669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صممت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فكرة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تطبيق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بهدف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تسهيل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عملية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بناء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وتحليل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ومساعدة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الشعراء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الوصول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الأبيات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الموزونة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وزنا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صحيحا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</a:t>
              </a:r>
              <a:r>
                <a:rPr lang="ar-SA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يوفر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نَظْم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الأدوات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التي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تسمح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للشاعر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أو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مبتدئ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قصيدته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تقديم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تحليل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شامل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يساعده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: </a:t>
              </a: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موضوع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تفعيلات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الأبيات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الكتابة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العروضية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البحر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الذي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نظمت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عليه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الزحافات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والعلل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والكسور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marL="457200" indent="-457200" algn="justLow" rtl="1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بالإضافة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إلى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القافية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وحرف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الروي</a:t>
              </a: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algn="justLow" rtl="1">
                <a:lnSpc>
                  <a:spcPts val="3900"/>
                </a:lnSpc>
              </a:pP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algn="justLow" rtl="1">
                <a:lnSpc>
                  <a:spcPts val="3900"/>
                </a:lnSpc>
              </a:pP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وذلك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سيساهم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في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مساعدة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الشاعر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معرفة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النهج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الذي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بنيت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عليه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قصيدته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لاكتشاف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الخلل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ومحاولة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تعديله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كما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يوفر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تطبيق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الأداة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التي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تسمح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للمستخدم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الشاعر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أو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حتى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غيره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المستخدمين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لنظم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القصيدة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خلال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اقتراح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الكلمات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المناسبة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بتفعيلات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متسقة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ومتوازية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مع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البحر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الشعري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وضمان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اختيار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القافية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المناسبة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للقصيدة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للتأكد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من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سلامة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0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المخرجات</a:t>
              </a:r>
              <a:r>
                <a:rPr lang="en-US" sz="30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. </a:t>
              </a:r>
            </a:p>
            <a:p>
              <a:pPr algn="justLow" rtl="1">
                <a:lnSpc>
                  <a:spcPts val="3900"/>
                </a:lnSpc>
              </a:pPr>
              <a:endParaRPr lang="en-US" sz="30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1130361">
            <a:off x="2895600" y="342900"/>
            <a:ext cx="2667000" cy="1405013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A987B9B7-EC4E-8000-A851-4A883E520B72}"/>
              </a:ext>
            </a:extLst>
          </p:cNvPr>
          <p:cNvSpPr txBox="1"/>
          <p:nvPr/>
        </p:nvSpPr>
        <p:spPr>
          <a:xfrm>
            <a:off x="2395864" y="962025"/>
            <a:ext cx="1065266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الحل المقترح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3E6798E3-2019-58EA-0BDD-845CD6B0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69" r="23263"/>
          <a:stretch>
            <a:fillRect/>
          </a:stretch>
        </p:blipFill>
        <p:spPr>
          <a:xfrm>
            <a:off x="13763627" y="0"/>
            <a:ext cx="452437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591519"/>
            <a:ext cx="12019831" cy="495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Low" rtl="1">
              <a:lnSpc>
                <a:spcPts val="351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لبناء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النماذج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المسؤولة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عن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تنفيذ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المتطلبات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استخدام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مجموعة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من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التقنيات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المتاحة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:</a:t>
            </a:r>
          </a:p>
          <a:p>
            <a:pPr marL="914400" lvl="1" indent="-457200" algn="justLow" rtl="1">
              <a:lnSpc>
                <a:spcPts val="3510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  <a:p>
            <a:pPr lvl="1" algn="justLow" rtl="1">
              <a:lnSpc>
                <a:spcPts val="3510"/>
              </a:lnSpc>
            </a:pPr>
            <a:endParaRPr lang="en-US" sz="2700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  <a:p>
            <a:pPr lvl="1" algn="justLow" rtl="1">
              <a:lnSpc>
                <a:spcPts val="3510"/>
              </a:lnSpc>
            </a:pPr>
            <a:endParaRPr lang="ar-SA" sz="2700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  <a:p>
            <a:pPr marL="914400" lvl="1" indent="-457200" algn="justLow" rtl="1">
              <a:lnSpc>
                <a:spcPts val="3510"/>
              </a:lnSpc>
              <a:buFont typeface="Arial" panose="020B0604020202020204" pitchFamily="34" charset="0"/>
              <a:buChar char="•"/>
            </a:pPr>
            <a:endParaRPr lang="ar-SA" sz="2700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  <a:p>
            <a:pPr marL="457200" indent="-457200" algn="justLow" rtl="1">
              <a:lnSpc>
                <a:spcPts val="351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استخدام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نموذج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Shakklah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لكتابة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الأبيات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مع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سلامة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صحة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التشكيل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الخاص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بكل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بيت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مع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تعديلات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برمجية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بسيطة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ليتناسب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المخرج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مع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المطلوب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.</a:t>
            </a:r>
          </a:p>
          <a:p>
            <a:pPr marL="457200" indent="-457200" algn="justLow" rtl="1">
              <a:lnSpc>
                <a:spcPts val="351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استخدام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تقنية</a:t>
            </a:r>
            <a:r>
              <a:rPr lang="ar-SA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web scrapping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لجمع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البيانات</a:t>
            </a:r>
            <a:r>
              <a:rPr lang="ar-SA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التي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تتيح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ar-SA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جمع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البيانات</a:t>
            </a:r>
            <a:r>
              <a:rPr lang="ar-SA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بطريقة آلية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.</a:t>
            </a:r>
          </a:p>
          <a:p>
            <a:pPr marL="457200" indent="-457200" algn="justLow" rtl="1">
              <a:lnSpc>
                <a:spcPts val="351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استخدام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مجموعة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تقنيات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خاصة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بتنقيح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البيانات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مثل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pyarabic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ar-SA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ل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تنقيح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البيانات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وتنظيمها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وإعادة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تصنيفها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وبناء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عدد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من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الأكواد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البرمجية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التي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تساعد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في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2700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ذلك</a:t>
            </a:r>
            <a:r>
              <a:rPr lang="en-US" sz="27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.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19482600">
            <a:off x="607720" y="8105981"/>
            <a:ext cx="2496448" cy="1315164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F4C6DB66-086F-2A4A-F261-9EE2F7B9C649}"/>
              </a:ext>
            </a:extLst>
          </p:cNvPr>
          <p:cNvSpPr txBox="1"/>
          <p:nvPr/>
        </p:nvSpPr>
        <p:spPr>
          <a:xfrm>
            <a:off x="2395864" y="962025"/>
            <a:ext cx="1065266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7757"/>
              </a:lnSpc>
            </a:pPr>
            <a:r>
              <a:rPr lang="ar-SA" sz="7051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تقنيات الذكاء </a:t>
            </a:r>
            <a:r>
              <a:rPr lang="ar-SA" sz="7051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الإصطناعي</a:t>
            </a:r>
            <a:endParaRPr lang="en-US" sz="7051" b="1" dirty="0">
              <a:solidFill>
                <a:srgbClr val="183D55"/>
              </a:solidFill>
              <a:latin typeface="Baloo Bhaijaan 2" pitchFamily="2" charset="-78"/>
              <a:cs typeface="Baloo Bhaijaan 2" pitchFamily="2" charset="-78"/>
            </a:endParaRPr>
          </a:p>
        </p:txBody>
      </p:sp>
      <p:grpSp>
        <p:nvGrpSpPr>
          <p:cNvPr id="35" name="Group 9">
            <a:extLst>
              <a:ext uri="{FF2B5EF4-FFF2-40B4-BE49-F238E27FC236}">
                <a16:creationId xmlns:a16="http://schemas.microsoft.com/office/drawing/2014/main" id="{3CB4012F-17C7-EC89-B885-759571F7F4C1}"/>
              </a:ext>
            </a:extLst>
          </p:cNvPr>
          <p:cNvGrpSpPr/>
          <p:nvPr/>
        </p:nvGrpSpPr>
        <p:grpSpPr>
          <a:xfrm rot="5400000">
            <a:off x="7836253" y="2465527"/>
            <a:ext cx="918520" cy="2616866"/>
            <a:chOff x="-80240" y="1846395"/>
            <a:chExt cx="660400" cy="1547923"/>
          </a:xfrm>
          <a:solidFill>
            <a:srgbClr val="29DC74"/>
          </a:solidFill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929BF417-5254-82DD-CE6F-141D689B9476}"/>
                </a:ext>
              </a:extLst>
            </p:cNvPr>
            <p:cNvSpPr/>
            <p:nvPr/>
          </p:nvSpPr>
          <p:spPr>
            <a:xfrm>
              <a:off x="-80240" y="1846395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en-US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Word2vec</a:t>
              </a:r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05B2591F-A742-D114-E6AA-9DDD346AAEAB}"/>
              </a:ext>
            </a:extLst>
          </p:cNvPr>
          <p:cNvGrpSpPr/>
          <p:nvPr/>
        </p:nvGrpSpPr>
        <p:grpSpPr>
          <a:xfrm rot="5400000">
            <a:off x="4867200" y="2478914"/>
            <a:ext cx="918520" cy="2616866"/>
            <a:chOff x="0" y="0"/>
            <a:chExt cx="660400" cy="1547923"/>
          </a:xfrm>
          <a:solidFill>
            <a:srgbClr val="26E277"/>
          </a:solidFill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21BFFC0C-30E2-15B3-714F-4318955AD9B0}"/>
                </a:ext>
              </a:extLst>
            </p:cNvPr>
            <p:cNvSpPr/>
            <p:nvPr/>
          </p:nvSpPr>
          <p:spPr>
            <a:xfrm>
              <a:off x="0" y="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en-US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RNN</a:t>
              </a: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0F0A72AD-5CF7-FE9E-16C1-B58A2E8441B5}"/>
              </a:ext>
            </a:extLst>
          </p:cNvPr>
          <p:cNvGrpSpPr/>
          <p:nvPr/>
        </p:nvGrpSpPr>
        <p:grpSpPr>
          <a:xfrm rot="5400000">
            <a:off x="1898148" y="2465526"/>
            <a:ext cx="918518" cy="2616866"/>
            <a:chOff x="0" y="0"/>
            <a:chExt cx="660400" cy="1547923"/>
          </a:xfrm>
          <a:solidFill>
            <a:srgbClr val="28FC85"/>
          </a:solidFill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75D5172-2572-B709-330E-029F8FAF47B8}"/>
                </a:ext>
              </a:extLst>
            </p:cNvPr>
            <p:cNvSpPr/>
            <p:nvPr/>
          </p:nvSpPr>
          <p:spPr>
            <a:xfrm>
              <a:off x="0" y="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en-US" sz="2800" b="1">
                  <a:solidFill>
                    <a:schemeClr val="bg1"/>
                  </a:solidFill>
                  <a:latin typeface="Baloo Bhaijaan 2"/>
                  <a:cs typeface="Baloo Bhaijaan 2"/>
                </a:rPr>
                <a:t>Scikit-learn</a:t>
              </a:r>
              <a:endParaRPr lang="ar-SA" sz="2800" b="1">
                <a:solidFill>
                  <a:schemeClr val="bg1"/>
                </a:solidFill>
                <a:latin typeface="Baloo Bhaijaan 2"/>
                <a:cs typeface="Baloo Bhaijaan 2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D350CE1C-78FA-61EA-56D2-A5B5A469E954}"/>
              </a:ext>
            </a:extLst>
          </p:cNvPr>
          <p:cNvGrpSpPr/>
          <p:nvPr/>
        </p:nvGrpSpPr>
        <p:grpSpPr>
          <a:xfrm rot="5400000">
            <a:off x="10805307" y="2465527"/>
            <a:ext cx="918520" cy="2616866"/>
            <a:chOff x="-189813" y="180294"/>
            <a:chExt cx="660400" cy="1547923"/>
          </a:xfrm>
          <a:solidFill>
            <a:srgbClr val="23C668"/>
          </a:solidFill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0159F14-5F2F-62C5-4745-2CB40D4F1595}"/>
                </a:ext>
              </a:extLst>
            </p:cNvPr>
            <p:cNvSpPr/>
            <p:nvPr/>
          </p:nvSpPr>
          <p:spPr>
            <a:xfrm>
              <a:off x="-189813" y="180294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solidFill>
              <a:srgbClr val="4090B0"/>
            </a:solidFill>
          </p:spPr>
          <p:txBody>
            <a:bodyPr vert="vert270" lIns="91440" tIns="45720" rIns="91440" bIns="45720" anchor="ctr"/>
            <a:lstStyle/>
            <a:p>
              <a:pPr algn="ctr" rtl="1"/>
              <a:r>
                <a:rPr lang="en-US" sz="2800" b="1" err="1">
                  <a:solidFill>
                    <a:schemeClr val="bg1"/>
                  </a:solidFill>
                  <a:latin typeface="Baloo Bhaijaan 2"/>
                  <a:cs typeface="Baloo Bhaijaan 2"/>
                </a:rPr>
                <a:t>araBERT</a:t>
              </a:r>
              <a:endParaRPr lang="en-US" sz="2800" b="1">
                <a:solidFill>
                  <a:schemeClr val="bg1"/>
                </a:solidFill>
                <a:latin typeface="Baloo Bhaijaan 2"/>
                <a:cs typeface="Baloo Bhaijaan 2"/>
              </a:endParaRPr>
            </a:p>
          </p:txBody>
        </p:sp>
      </p:grpSp>
      <p:pic>
        <p:nvPicPr>
          <p:cNvPr id="5" name="Picture 10" descr="Diagram&#10;&#10;Description automatically generated">
            <a:extLst>
              <a:ext uri="{FF2B5EF4-FFF2-40B4-BE49-F238E27FC236}">
                <a16:creationId xmlns:a16="http://schemas.microsoft.com/office/drawing/2014/main" id="{02BBC317-BEA1-E8AF-0AAC-020B1DA7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986" y="2157"/>
            <a:ext cx="4553593" cy="103042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9">
            <a:extLst>
              <a:ext uri="{FF2B5EF4-FFF2-40B4-BE49-F238E27FC236}">
                <a16:creationId xmlns:a16="http://schemas.microsoft.com/office/drawing/2014/main" id="{F77234B8-AFDF-D565-5AA6-809915087071}"/>
              </a:ext>
            </a:extLst>
          </p:cNvPr>
          <p:cNvGrpSpPr/>
          <p:nvPr/>
        </p:nvGrpSpPr>
        <p:grpSpPr>
          <a:xfrm rot="5400000">
            <a:off x="10301653" y="5175928"/>
            <a:ext cx="2280129" cy="3546202"/>
            <a:chOff x="0" y="0"/>
            <a:chExt cx="660400" cy="1547923"/>
          </a:xfrm>
          <a:solidFill>
            <a:schemeClr val="bg1">
              <a:lumMod val="95000"/>
            </a:schemeClr>
          </a:solidFill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1C17D49-264E-1DED-A1ED-C0C91416BE48}"/>
                </a:ext>
              </a:extLst>
            </p:cNvPr>
            <p:cNvSpPr/>
            <p:nvPr/>
          </p:nvSpPr>
          <p:spPr>
            <a:xfrm>
              <a:off x="0" y="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grpFill/>
          </p:spPr>
          <p:txBody>
            <a:bodyPr vert="vert270" anchor="ctr"/>
            <a:lstStyle/>
            <a:p>
              <a:pPr marL="0" algn="ctr" defTabSz="914400" rtl="0" eaLnBrk="1" latinLnBrk="0" hangingPunct="1"/>
              <a:endPara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9E2B3494-3F8B-D724-2A3B-E5F1D0A86DAD}"/>
              </a:ext>
            </a:extLst>
          </p:cNvPr>
          <p:cNvGrpSpPr/>
          <p:nvPr/>
        </p:nvGrpSpPr>
        <p:grpSpPr>
          <a:xfrm rot="5400000">
            <a:off x="6026440" y="5207738"/>
            <a:ext cx="2280129" cy="3546202"/>
            <a:chOff x="0" y="0"/>
            <a:chExt cx="660400" cy="1547923"/>
          </a:xfrm>
          <a:solidFill>
            <a:schemeClr val="bg1">
              <a:lumMod val="95000"/>
            </a:schemeClr>
          </a:solidFill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4736BF3-0E35-0D31-2193-3633C2BB8C62}"/>
                </a:ext>
              </a:extLst>
            </p:cNvPr>
            <p:cNvSpPr/>
            <p:nvPr/>
          </p:nvSpPr>
          <p:spPr>
            <a:xfrm>
              <a:off x="0" y="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grpFill/>
          </p:spPr>
          <p:txBody>
            <a:bodyPr vert="vert270" anchor="ctr"/>
            <a:lstStyle/>
            <a:p>
              <a:pPr marL="0" algn="ctr" defTabSz="914400" rtl="0" eaLnBrk="1" latinLnBrk="0" hangingPunct="1"/>
              <a:endPara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id="{49FA0BE9-6BCD-6C23-2137-27AD558906FF}"/>
              </a:ext>
            </a:extLst>
          </p:cNvPr>
          <p:cNvGrpSpPr/>
          <p:nvPr/>
        </p:nvGrpSpPr>
        <p:grpSpPr>
          <a:xfrm rot="5400000">
            <a:off x="1776619" y="5175928"/>
            <a:ext cx="2280129" cy="3546202"/>
            <a:chOff x="0" y="0"/>
            <a:chExt cx="660400" cy="1547923"/>
          </a:xfrm>
          <a:solidFill>
            <a:schemeClr val="bg1">
              <a:lumMod val="95000"/>
            </a:schemeClr>
          </a:solidFill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8EB3F1B-2D5D-A9B0-0350-1C903733F78A}"/>
                </a:ext>
              </a:extLst>
            </p:cNvPr>
            <p:cNvSpPr/>
            <p:nvPr/>
          </p:nvSpPr>
          <p:spPr>
            <a:xfrm>
              <a:off x="0" y="0"/>
              <a:ext cx="660400" cy="1547923"/>
            </a:xfrm>
            <a:custGeom>
              <a:avLst/>
              <a:gdLst/>
              <a:ahLst/>
              <a:cxnLst/>
              <a:rect l="l" t="t" r="r" b="b"/>
              <a:pathLst>
                <a:path w="660400" h="1547923">
                  <a:moveTo>
                    <a:pt x="535940" y="1547923"/>
                  </a:moveTo>
                  <a:lnTo>
                    <a:pt x="124460" y="1547923"/>
                  </a:lnTo>
                  <a:cubicBezTo>
                    <a:pt x="55880" y="1547923"/>
                    <a:pt x="0" y="1492043"/>
                    <a:pt x="0" y="14234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423464"/>
                  </a:lnTo>
                  <a:cubicBezTo>
                    <a:pt x="660400" y="1492044"/>
                    <a:pt x="604520" y="1547923"/>
                    <a:pt x="535940" y="1547923"/>
                  </a:cubicBezTo>
                  <a:close/>
                </a:path>
              </a:pathLst>
            </a:custGeom>
            <a:grpFill/>
          </p:spPr>
          <p:txBody>
            <a:bodyPr vert="vert270" anchor="ctr"/>
            <a:lstStyle/>
            <a:p>
              <a:pPr marL="0" algn="ctr" defTabSz="914400" rtl="0" eaLnBrk="1" latinLnBrk="0" hangingPunct="1"/>
              <a:endParaRPr lang="ar-SA" sz="28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496" r="33496"/>
          <a:stretch>
            <a:fillRect/>
          </a:stretch>
        </p:blipFill>
        <p:spPr>
          <a:xfrm>
            <a:off x="13760637" y="0"/>
            <a:ext cx="4527363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498607"/>
            <a:ext cx="12019831" cy="3201832"/>
            <a:chOff x="0" y="-47625"/>
            <a:chExt cx="16026441" cy="426910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6026441" cy="90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72232"/>
              <a:ext cx="16026441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770"/>
                </a:lnSpc>
              </a:pP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تم</a:t>
              </a: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استخدام</a:t>
              </a: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بيانات</a:t>
              </a: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الشعر</a:t>
              </a: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29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العربي</a:t>
              </a:r>
              <a:r>
                <a:rPr lang="en-US" sz="29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لـ :</a:t>
              </a:r>
            </a:p>
            <a:p>
              <a:pPr algn="r" rtl="1">
                <a:lnSpc>
                  <a:spcPts val="3770"/>
                </a:lnSpc>
              </a:pPr>
              <a:endParaRPr lang="en-US" sz="29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  <a:p>
              <a:pPr algn="r" rtl="1">
                <a:lnSpc>
                  <a:spcPts val="3770"/>
                </a:lnSpc>
              </a:pPr>
              <a:endParaRPr lang="en-US" sz="2900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876012">
            <a:off x="-1061238" y="2070020"/>
            <a:ext cx="3589394" cy="1890943"/>
            <a:chOff x="0" y="0"/>
            <a:chExt cx="1610360" cy="848360"/>
          </a:xfrm>
        </p:grpSpPr>
        <p:sp>
          <p:nvSpPr>
            <p:cNvPr id="8" name="Freeform 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437F8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546" r="59784"/>
          <a:stretch>
            <a:fillRect/>
          </a:stretch>
        </p:blipFill>
        <p:spPr>
          <a:xfrm>
            <a:off x="13709993" y="0"/>
            <a:ext cx="4578007" cy="10287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386C1E7D-368D-7CBD-3089-213CBFD306E1}"/>
              </a:ext>
            </a:extLst>
          </p:cNvPr>
          <p:cNvSpPr txBox="1"/>
          <p:nvPr/>
        </p:nvSpPr>
        <p:spPr>
          <a:xfrm>
            <a:off x="304800" y="962025"/>
            <a:ext cx="1274373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72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مصادر</a:t>
            </a:r>
            <a:r>
              <a:rPr lang="en-US" sz="72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2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البيانات</a:t>
            </a:r>
            <a:r>
              <a:rPr lang="en-US" sz="72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2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المراد</a:t>
            </a:r>
            <a:r>
              <a:rPr lang="en-US" sz="72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  <a:r>
              <a:rPr lang="en-US" sz="7200" b="1" dirty="0" err="1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استخدامها</a:t>
            </a:r>
            <a:r>
              <a:rPr lang="en-US" sz="7200" b="1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rPr>
              <a:t> 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18F56A0A-26FF-82B3-7A9D-E1D946306DE3}"/>
              </a:ext>
            </a:extLst>
          </p:cNvPr>
          <p:cNvGrpSpPr/>
          <p:nvPr/>
        </p:nvGrpSpPr>
        <p:grpSpPr>
          <a:xfrm>
            <a:off x="5311603" y="6334931"/>
            <a:ext cx="7158295" cy="1517438"/>
            <a:chOff x="0" y="-38100"/>
            <a:chExt cx="9544394" cy="2023252"/>
          </a:xfrm>
        </p:grpSpPr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F5C6A508-9563-9E18-F632-EFB6A94FD1FD}"/>
                </a:ext>
              </a:extLst>
            </p:cNvPr>
            <p:cNvSpPr txBox="1"/>
            <p:nvPr/>
          </p:nvSpPr>
          <p:spPr>
            <a:xfrm>
              <a:off x="0" y="-38100"/>
              <a:ext cx="8869063" cy="774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8"/>
                </a:lnSpc>
              </a:pPr>
              <a:endParaRPr/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34AA457E-F111-DB25-AFAD-05B3DB355FE3}"/>
                </a:ext>
              </a:extLst>
            </p:cNvPr>
            <p:cNvSpPr txBox="1"/>
            <p:nvPr/>
          </p:nvSpPr>
          <p:spPr>
            <a:xfrm>
              <a:off x="675331" y="1318302"/>
              <a:ext cx="8869063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موقع</a:t>
              </a:r>
              <a:r>
                <a:rPr lang="en-US" sz="32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الديوان</a:t>
              </a:r>
              <a:endParaRPr lang="en-US" sz="299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C2EED3D3-A5CD-170C-BAB0-179D7BD59105}"/>
              </a:ext>
            </a:extLst>
          </p:cNvPr>
          <p:cNvGrpSpPr/>
          <p:nvPr/>
        </p:nvGrpSpPr>
        <p:grpSpPr>
          <a:xfrm>
            <a:off x="10973203" y="6137497"/>
            <a:ext cx="807911" cy="811532"/>
            <a:chOff x="14167" y="0"/>
            <a:chExt cx="6321665" cy="6350000"/>
          </a:xfrm>
          <a:solidFill>
            <a:srgbClr val="4090B0"/>
          </a:solidFill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F4E3EA6-734D-3BD1-944A-A250CA2663C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04FB9B-FF45-35F2-3241-4053E3D91C23}"/>
              </a:ext>
            </a:extLst>
          </p:cNvPr>
          <p:cNvSpPr txBox="1"/>
          <p:nvPr/>
        </p:nvSpPr>
        <p:spPr>
          <a:xfrm>
            <a:off x="10790916" y="6078394"/>
            <a:ext cx="1172484" cy="70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3600" dirty="0">
                <a:solidFill>
                  <a:srgbClr val="FFFFFF"/>
                </a:solidFill>
                <a:latin typeface="Open Sans Light Bold"/>
              </a:rPr>
              <a:t>1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028039F-043F-B3EA-A66B-8030E8737441}"/>
              </a:ext>
            </a:extLst>
          </p:cNvPr>
          <p:cNvGrpSpPr/>
          <p:nvPr/>
        </p:nvGrpSpPr>
        <p:grpSpPr>
          <a:xfrm>
            <a:off x="1050642" y="6366740"/>
            <a:ext cx="6895776" cy="1515467"/>
            <a:chOff x="0" y="-38100"/>
            <a:chExt cx="9194368" cy="2020624"/>
          </a:xfrm>
        </p:grpSpPr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4C7D501D-C1D4-3D17-C081-85E591E439D7}"/>
                </a:ext>
              </a:extLst>
            </p:cNvPr>
            <p:cNvSpPr txBox="1"/>
            <p:nvPr/>
          </p:nvSpPr>
          <p:spPr>
            <a:xfrm>
              <a:off x="0" y="-38100"/>
              <a:ext cx="8869063" cy="774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8"/>
                </a:lnSpc>
              </a:pPr>
              <a:endParaRPr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FB994F16-A6B8-34DE-6A71-087D3EF6B8F0}"/>
                </a:ext>
              </a:extLst>
            </p:cNvPr>
            <p:cNvSpPr txBox="1"/>
            <p:nvPr/>
          </p:nvSpPr>
          <p:spPr>
            <a:xfrm>
              <a:off x="325305" y="1315674"/>
              <a:ext cx="8869063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Low" rtl="1">
                <a:lnSpc>
                  <a:spcPts val="3900"/>
                </a:lnSpc>
              </a:pP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موقع</a:t>
              </a:r>
              <a:r>
                <a:rPr lang="en-US" sz="32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ادب</a:t>
              </a:r>
              <a:endParaRPr lang="en-US" sz="2999" dirty="0">
                <a:solidFill>
                  <a:srgbClr val="183D55"/>
                </a:solidFill>
                <a:latin typeface="Baloo Bhaijaan 2" pitchFamily="2" charset="-78"/>
                <a:cs typeface="Baloo Bhaijaan 2" pitchFamily="2" charset="-78"/>
              </a:endParaRPr>
            </a:p>
          </p:txBody>
        </p:sp>
      </p:grpSp>
      <p:grpSp>
        <p:nvGrpSpPr>
          <p:cNvPr id="28" name="Group 11">
            <a:extLst>
              <a:ext uri="{FF2B5EF4-FFF2-40B4-BE49-F238E27FC236}">
                <a16:creationId xmlns:a16="http://schemas.microsoft.com/office/drawing/2014/main" id="{977ED263-F4D9-F308-8EFF-F5D795F12FD3}"/>
              </a:ext>
            </a:extLst>
          </p:cNvPr>
          <p:cNvGrpSpPr/>
          <p:nvPr/>
        </p:nvGrpSpPr>
        <p:grpSpPr>
          <a:xfrm>
            <a:off x="-2934206" y="6384925"/>
            <a:ext cx="7341995" cy="1497611"/>
            <a:chOff x="0" y="-38100"/>
            <a:chExt cx="9789327" cy="1996815"/>
          </a:xfrm>
        </p:grpSpPr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B8AB8CA4-4027-8476-4CF0-5EB3D652A02B}"/>
                </a:ext>
              </a:extLst>
            </p:cNvPr>
            <p:cNvSpPr txBox="1"/>
            <p:nvPr/>
          </p:nvSpPr>
          <p:spPr>
            <a:xfrm>
              <a:off x="0" y="-38100"/>
              <a:ext cx="8869063" cy="774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8"/>
                </a:lnSpc>
              </a:pPr>
              <a:endParaRPr/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39E42AD0-2B3A-3519-3011-310D57DEE01E}"/>
                </a:ext>
              </a:extLst>
            </p:cNvPr>
            <p:cNvSpPr txBox="1"/>
            <p:nvPr/>
          </p:nvSpPr>
          <p:spPr>
            <a:xfrm>
              <a:off x="920264" y="1307255"/>
              <a:ext cx="8869063" cy="651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3770"/>
                </a:lnSpc>
              </a:pP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قاعدة</a:t>
              </a:r>
              <a:r>
                <a:rPr lang="en-US" sz="32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</a:t>
              </a:r>
              <a:r>
                <a:rPr lang="en-US" sz="3200" dirty="0" err="1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بيانات</a:t>
              </a:r>
              <a:r>
                <a:rPr lang="en-US" sz="3200" dirty="0">
                  <a:solidFill>
                    <a:srgbClr val="183D55"/>
                  </a:solidFill>
                  <a:latin typeface="Baloo Bhaijaan 2" pitchFamily="2" charset="-78"/>
                  <a:cs typeface="Baloo Bhaijaan 2" pitchFamily="2" charset="-78"/>
                </a:rPr>
                <a:t> APCD </a:t>
              </a:r>
            </a:p>
          </p:txBody>
        </p:sp>
      </p:grpSp>
      <p:grpSp>
        <p:nvGrpSpPr>
          <p:cNvPr id="36" name="Group 8">
            <a:extLst>
              <a:ext uri="{FF2B5EF4-FFF2-40B4-BE49-F238E27FC236}">
                <a16:creationId xmlns:a16="http://schemas.microsoft.com/office/drawing/2014/main" id="{418D651C-257C-D3D3-E00D-D6F62EAE7551}"/>
              </a:ext>
            </a:extLst>
          </p:cNvPr>
          <p:cNvGrpSpPr/>
          <p:nvPr/>
        </p:nvGrpSpPr>
        <p:grpSpPr>
          <a:xfrm>
            <a:off x="6769704" y="6151122"/>
            <a:ext cx="807911" cy="811532"/>
            <a:chOff x="14167" y="0"/>
            <a:chExt cx="6321665" cy="6350000"/>
          </a:xfrm>
          <a:solidFill>
            <a:srgbClr val="4EAED5"/>
          </a:solidFill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91A39095-B18B-915F-1A3E-89435A6C431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F64DBC-7E5F-921F-A2D7-FB42353A65F4}"/>
              </a:ext>
            </a:extLst>
          </p:cNvPr>
          <p:cNvSpPr txBox="1"/>
          <p:nvPr/>
        </p:nvSpPr>
        <p:spPr>
          <a:xfrm>
            <a:off x="6587417" y="6092019"/>
            <a:ext cx="1172484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3600" dirty="0">
                <a:solidFill>
                  <a:srgbClr val="FFFFFF"/>
                </a:solidFill>
                <a:latin typeface="Open Sans Light Bold"/>
              </a:rPr>
              <a:t>2</a:t>
            </a:r>
          </a:p>
        </p:txBody>
      </p:sp>
      <p:grpSp>
        <p:nvGrpSpPr>
          <p:cNvPr id="39" name="Group 8">
            <a:extLst>
              <a:ext uri="{FF2B5EF4-FFF2-40B4-BE49-F238E27FC236}">
                <a16:creationId xmlns:a16="http://schemas.microsoft.com/office/drawing/2014/main" id="{74AAE050-5AD7-2974-A4F5-C8C5B0392FCE}"/>
              </a:ext>
            </a:extLst>
          </p:cNvPr>
          <p:cNvGrpSpPr/>
          <p:nvPr/>
        </p:nvGrpSpPr>
        <p:grpSpPr>
          <a:xfrm>
            <a:off x="2545459" y="6169307"/>
            <a:ext cx="807911" cy="811532"/>
            <a:chOff x="14167" y="0"/>
            <a:chExt cx="6321665" cy="6350000"/>
          </a:xfrm>
          <a:solidFill>
            <a:srgbClr val="78DEEA"/>
          </a:solidFill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AD4F4653-678A-333B-64C7-E477AA8FA6A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7775D41-167D-7757-DCBD-1F6A6E1930F6}"/>
              </a:ext>
            </a:extLst>
          </p:cNvPr>
          <p:cNvSpPr txBox="1"/>
          <p:nvPr/>
        </p:nvSpPr>
        <p:spPr>
          <a:xfrm>
            <a:off x="2363172" y="6110204"/>
            <a:ext cx="1172484" cy="76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3600" dirty="0">
                <a:solidFill>
                  <a:srgbClr val="FFFFFF"/>
                </a:solidFill>
                <a:latin typeface="Open Sans Light Bold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646</Words>
  <Application>Microsoft Macintosh PowerPoint</Application>
  <PresentationFormat>Custom</PresentationFormat>
  <Paragraphs>89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Open Sans Light Bold</vt:lpstr>
      <vt:lpstr>Arial</vt:lpstr>
      <vt:lpstr>Baloo Bhaijaan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نظم</dc:title>
  <cp:lastModifiedBy>خالد محمد محمد المسلمي</cp:lastModifiedBy>
  <cp:revision>10</cp:revision>
  <dcterms:created xsi:type="dcterms:W3CDTF">2006-08-16T00:00:00Z</dcterms:created>
  <dcterms:modified xsi:type="dcterms:W3CDTF">2022-05-09T20:43:22Z</dcterms:modified>
  <dc:identifier>DAFANtJpYzY</dc:identifier>
</cp:coreProperties>
</file>